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85" r:id="rId4"/>
    <p:sldId id="292" r:id="rId5"/>
    <p:sldId id="294" r:id="rId6"/>
    <p:sldId id="295" r:id="rId7"/>
    <p:sldId id="290" r:id="rId8"/>
    <p:sldId id="296" r:id="rId9"/>
    <p:sldId id="293" r:id="rId10"/>
    <p:sldId id="297" r:id="rId11"/>
    <p:sldId id="291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74" autoAdjust="0"/>
  </p:normalViewPr>
  <p:slideViewPr>
    <p:cSldViewPr>
      <p:cViewPr varScale="1">
        <p:scale>
          <a:sx n="104" d="100"/>
          <a:sy n="104" d="100"/>
        </p:scale>
        <p:origin x="114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31512605042017"/>
          <c:y val="0.10090821927604565"/>
          <c:w val="0.82878151260504207"/>
          <c:h val="0.689427644205333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0"/>
          <c:dPt>
            <c:idx val="0"/>
            <c:bubble3D val="0"/>
            <c:explosion val="1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86C-4752-A139-E2C7B25838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86C-4752-A139-E2C7B25838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1.1377384918231379E-2"/>
                  <c:y val="-0.287388445627319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BCAE15-7AB5-4DC8-843F-0A7E9C4B8826}" type="VALUE">
                      <a:rPr lang="en-US" smtClean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055383101150824E-2"/>
                      <c:h val="0.11387461248634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86C-4752-A139-E2C7B258380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255EF5-ADC8-48B8-8343-B75A6F958DF8}" type="VALUE">
                      <a:rPr lang="en-US" smtClean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134615384615391E-2"/>
                      <c:h val="0.110932489927398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86C-4752-A139-E2C7B25838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ONLINE</c:v>
                </c:pt>
                <c:pt idx="1">
                  <c:v>IN PERSON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94.5</c:v>
                </c:pt>
                <c:pt idx="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C-4752-A139-E2C7B2583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3794343207807009"/>
          <c:y val="0.8262193555592785"/>
          <c:w val="0.51686197313571103"/>
          <c:h val="0.14985181208627033"/>
        </c:manualLayout>
      </c:layout>
      <c:overlay val="0"/>
      <c:spPr>
        <a:noFill/>
        <a:ln w="31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31512605042017"/>
          <c:y val="0.10090821927604565"/>
          <c:w val="0.82878151260504207"/>
          <c:h val="0.689427644205333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6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CD-4790-8BE6-64D1D9D550C9}"/>
              </c:ext>
            </c:extLst>
          </c:dPt>
          <c:dPt>
            <c:idx val="1"/>
            <c:bubble3D val="0"/>
            <c:explosion val="1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CD-4790-8BE6-64D1D9D550C9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3CD-4790-8BE6-64D1D9D550C9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3CD-4790-8BE6-64D1D9D550C9}"/>
              </c:ext>
            </c:extLst>
          </c:dPt>
          <c:dLbls>
            <c:dLbl>
              <c:idx val="0"/>
              <c:layout>
                <c:manualLayout>
                  <c:x val="6.5678215223097117E-3"/>
                  <c:y val="3.89189632545931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BCAE15-7AB5-4DC8-843F-0A7E9C4B8826}" type="VALUE">
                      <a:rPr lang="en-US" sz="1400" b="1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[VALUE]</a:t>
                    </a:fld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%</a:t>
                    </a:r>
                  </a:p>
                  <a:p>
                    <a:pPr>
                      <a:defRPr/>
                    </a:pP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BETTER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918096175478071E-2"/>
                      <c:h val="0.12177536231884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CD-4790-8BE6-64D1D9D550C9}"/>
                </c:ext>
              </c:extLst>
            </c:dLbl>
            <c:dLbl>
              <c:idx val="1"/>
              <c:layout>
                <c:manualLayout>
                  <c:x val="-0.15212815194975629"/>
                  <c:y val="-0.31691087527102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255EF5-ADC8-48B8-8343-B75A6F958DF8}" type="VALUE">
                      <a:rPr lang="en-US" sz="1800" b="1"/>
                      <a:pPr>
                        <a:defRPr/>
                      </a:pPr>
                      <a:t>[VALUE]</a:t>
                    </a:fld>
                    <a:r>
                      <a:rPr lang="en-US" sz="1800" b="1" dirty="0"/>
                      <a:t>%</a:t>
                    </a:r>
                  </a:p>
                  <a:p>
                    <a:pPr>
                      <a:defRPr/>
                    </a:pPr>
                    <a:r>
                      <a:rPr lang="en-US" sz="1800" b="1" dirty="0"/>
                      <a:t>SAME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16964285714282"/>
                      <c:h val="0.194239130434782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CD-4790-8BE6-64D1D9D550C9}"/>
                </c:ext>
              </c:extLst>
            </c:dLbl>
            <c:dLbl>
              <c:idx val="2"/>
              <c:layout>
                <c:manualLayout>
                  <c:x val="0.12053571428571427"/>
                  <c:y val="7.21192799269656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AA789E-C19E-422B-941B-9F0A70FE8C8E}" type="VALUE">
                      <a:rPr lang="en-US" sz="1400" b="1" smtClean="0"/>
                      <a:pPr>
                        <a:defRPr/>
                      </a:pPr>
                      <a:t>[VALUE]</a:t>
                    </a:fld>
                    <a:r>
                      <a:rPr lang="en-US" sz="1400" b="1" dirty="0"/>
                      <a:t>%</a:t>
                    </a:r>
                  </a:p>
                  <a:p>
                    <a:pPr>
                      <a:defRPr/>
                    </a:pPr>
                    <a:r>
                      <a:rPr lang="en-US" sz="1400" b="1" dirty="0"/>
                      <a:t>WORSE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285714285714288E-2"/>
                      <c:h val="0.163043478260869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3CD-4790-8BE6-64D1D9D55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BETTER</c:v>
                </c:pt>
                <c:pt idx="1">
                  <c:v>SAME</c:v>
                </c:pt>
                <c:pt idx="2">
                  <c:v>WORSE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3.7</c:v>
                </c:pt>
                <c:pt idx="1">
                  <c:v>68.599999999999994</c:v>
                </c:pt>
                <c:pt idx="2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CD-4790-8BE6-64D1D9D55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31512605042017"/>
          <c:y val="0.10090821927604565"/>
          <c:w val="0.82878151260504207"/>
          <c:h val="0.689427644205333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6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CD-4790-8BE6-64D1D9D550C9}"/>
              </c:ext>
            </c:extLst>
          </c:dPt>
          <c:dPt>
            <c:idx val="1"/>
            <c:bubble3D val="0"/>
            <c:explosion val="1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CD-4790-8BE6-64D1D9D550C9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3CD-4790-8BE6-64D1D9D550C9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3CD-4790-8BE6-64D1D9D550C9}"/>
              </c:ext>
            </c:extLst>
          </c:dPt>
          <c:dLbls>
            <c:dLbl>
              <c:idx val="0"/>
              <c:layout>
                <c:manualLayout>
                  <c:x val="6.5678215223097117E-3"/>
                  <c:y val="3.89189632545931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BCAE15-7AB5-4DC8-843F-0A7E9C4B8826}" type="VALUE">
                      <a:rPr lang="en-US" sz="1400" b="1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[VALUE]</a:t>
                    </a:fld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.0%</a:t>
                    </a:r>
                  </a:p>
                  <a:p>
                    <a:pPr>
                      <a:defRPr/>
                    </a:pP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BETTER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918096175478071E-2"/>
                      <c:h val="0.12177536231884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CD-4790-8BE6-64D1D9D550C9}"/>
                </c:ext>
              </c:extLst>
            </c:dLbl>
            <c:dLbl>
              <c:idx val="1"/>
              <c:layout>
                <c:manualLayout>
                  <c:x val="-0.15212815194975629"/>
                  <c:y val="-0.31691087527102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255EF5-ADC8-48B8-8343-B75A6F958DF8}" type="VALUE">
                      <a:rPr lang="en-US" sz="1800" b="1" smtClean="0"/>
                      <a:pPr>
                        <a:defRPr/>
                      </a:pPr>
                      <a:t>[VALUE]</a:t>
                    </a:fld>
                    <a:r>
                      <a:rPr lang="en-US" sz="1800" b="1" dirty="0"/>
                      <a:t>.0%</a:t>
                    </a:r>
                  </a:p>
                  <a:p>
                    <a:pPr>
                      <a:defRPr/>
                    </a:pPr>
                    <a:r>
                      <a:rPr lang="en-US" sz="1800" b="1" dirty="0"/>
                      <a:t>SAME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16964285714282"/>
                      <c:h val="0.194239130434782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CD-4790-8BE6-64D1D9D550C9}"/>
                </c:ext>
              </c:extLst>
            </c:dLbl>
            <c:dLbl>
              <c:idx val="2"/>
              <c:layout>
                <c:manualLayout>
                  <c:x val="0.12053571428571427"/>
                  <c:y val="7.21192799269656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AA789E-C19E-422B-941B-9F0A70FE8C8E}" type="VALUE">
                      <a:rPr lang="en-US" sz="1400" b="1" smtClean="0"/>
                      <a:pPr>
                        <a:defRPr/>
                      </a:pPr>
                      <a:t>[VALUE]</a:t>
                    </a:fld>
                    <a:r>
                      <a:rPr lang="en-US" sz="1400" b="1" dirty="0"/>
                      <a:t>.0%</a:t>
                    </a:r>
                  </a:p>
                  <a:p>
                    <a:pPr>
                      <a:defRPr/>
                    </a:pPr>
                    <a:r>
                      <a:rPr lang="en-US" sz="1400" b="1" dirty="0"/>
                      <a:t>WORSE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285714285714288E-2"/>
                      <c:h val="0.163043478260869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3CD-4790-8BE6-64D1D9D55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BETTER</c:v>
                </c:pt>
                <c:pt idx="1">
                  <c:v>SAME</c:v>
                </c:pt>
                <c:pt idx="2">
                  <c:v>WORSE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72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CD-4790-8BE6-64D1D9D55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31512605042017"/>
          <c:y val="0.10090821927604565"/>
          <c:w val="0.82878151260504207"/>
          <c:h val="0.689427644205333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6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BF7-4276-9BC5-D01A8BABF969}"/>
              </c:ext>
            </c:extLst>
          </c:dPt>
          <c:dPt>
            <c:idx val="1"/>
            <c:bubble3D val="0"/>
            <c:explosion val="1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BF7-4276-9BC5-D01A8BABF969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BF7-4276-9BC5-D01A8BABF969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BF7-4276-9BC5-D01A8BABF969}"/>
              </c:ext>
            </c:extLst>
          </c:dPt>
          <c:dLbls>
            <c:dLbl>
              <c:idx val="0"/>
              <c:layout>
                <c:manualLayout>
                  <c:x val="-0.13166050956337647"/>
                  <c:y val="6.9368203974503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BCAE15-7AB5-4DC8-843F-0A7E9C4B8826}" type="VALUE">
                      <a:rPr lang="en-US" sz="1400" b="1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[VALUE]</a:t>
                    </a:fld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%</a:t>
                    </a:r>
                  </a:p>
                  <a:p>
                    <a:pPr>
                      <a:defRPr/>
                    </a:pP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UNLIKELY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5879845129857"/>
                      <c:h val="0.121775403074615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F7-4276-9BC5-D01A8BABF969}"/>
                </c:ext>
              </c:extLst>
            </c:dLbl>
            <c:dLbl>
              <c:idx val="1"/>
              <c:layout>
                <c:manualLayout>
                  <c:x val="-0.13685749916619552"/>
                  <c:y val="-0.133873416057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255EF5-ADC8-48B8-8343-B75A6F958DF8}" type="VALUE">
                      <a:rPr lang="en-US" sz="1400" b="1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[VALUE]</a:t>
                    </a:fld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%</a:t>
                    </a:r>
                  </a:p>
                  <a:p>
                    <a:pPr>
                      <a:defRPr/>
                    </a:pP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UNDECIDED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47716825452068"/>
                      <c:h val="0.194239079490063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F7-4276-9BC5-D01A8BABF969}"/>
                </c:ext>
              </c:extLst>
            </c:dLbl>
            <c:dLbl>
              <c:idx val="2"/>
              <c:layout>
                <c:manualLayout>
                  <c:x val="0.17120241469816272"/>
                  <c:y val="-0.157047478440194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AA789E-C19E-422B-941B-9F0A70FE8C8E}" type="VALUE">
                      <a:rPr lang="en-US" sz="1400" b="1" smtClean="0"/>
                      <a:pPr>
                        <a:defRPr/>
                      </a:pPr>
                      <a:t>[VALUE]</a:t>
                    </a:fld>
                    <a:r>
                      <a:rPr lang="en-US" sz="1400" b="1" dirty="0"/>
                      <a:t>%</a:t>
                    </a:r>
                  </a:p>
                  <a:p>
                    <a:pPr>
                      <a:defRPr/>
                    </a:pPr>
                    <a:r>
                      <a:rPr lang="en-US" sz="1400" b="1" dirty="0"/>
                      <a:t>LIKELY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285714285714288E-2"/>
                      <c:h val="0.163043478260869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BF7-4276-9BC5-D01A8BABF9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UNLIKELY </c:v>
                </c:pt>
                <c:pt idx="1">
                  <c:v>NO PREFERENCE</c:v>
                </c:pt>
                <c:pt idx="2">
                  <c:v>LIKELY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22.2</c:v>
                </c:pt>
                <c:pt idx="1">
                  <c:v>12.1</c:v>
                </c:pt>
                <c:pt idx="2">
                  <c:v>65.599999999999994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F7-4276-9BC5-D01A8BABF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4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31512605042017"/>
          <c:y val="0.10090821927604565"/>
          <c:w val="0.82878151260504207"/>
          <c:h val="0.689427644205333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6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BF7-4276-9BC5-D01A8BABF969}"/>
              </c:ext>
            </c:extLst>
          </c:dPt>
          <c:dPt>
            <c:idx val="1"/>
            <c:bubble3D val="0"/>
            <c:explosion val="2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BF7-4276-9BC5-D01A8BABF969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BF7-4276-9BC5-D01A8BABF969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BF7-4276-9BC5-D01A8BABF969}"/>
              </c:ext>
            </c:extLst>
          </c:dPt>
          <c:dLbls>
            <c:dLbl>
              <c:idx val="0"/>
              <c:layout>
                <c:manualLayout>
                  <c:x val="-0.15143338763689029"/>
                  <c:y val="-0.179943600661591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BCAE15-7AB5-4DC8-843F-0A7E9C4B8826}" type="VALUE">
                      <a:rPr lang="en-CA" sz="1800" b="1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[VALUE]</a:t>
                    </a:fld>
                    <a:r>
                      <a:rPr lang="en-CA" sz="1800" b="1" dirty="0">
                        <a:solidFill>
                          <a:schemeClr val="bg1"/>
                        </a:solidFill>
                      </a:rPr>
                      <a:t>%</a:t>
                    </a:r>
                  </a:p>
                  <a:p>
                    <a:pPr>
                      <a:defRPr/>
                    </a:pPr>
                    <a:r>
                      <a:rPr lang="en-CA" sz="1200" b="0" i="1" dirty="0">
                        <a:solidFill>
                          <a:schemeClr val="bg1"/>
                        </a:solidFill>
                      </a:rPr>
                      <a:t>&gt;75% of my cases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6469163730222"/>
                      <c:h val="0.172373857300230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F7-4276-9BC5-D01A8BABF969}"/>
                </c:ext>
              </c:extLst>
            </c:dLbl>
            <c:dLbl>
              <c:idx val="1"/>
              <c:layout>
                <c:manualLayout>
                  <c:x val="0.27931034482758621"/>
                  <c:y val="-0.162073560974767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255EF5-ADC8-48B8-8343-B75A6F958DF8}" type="VALUE">
                      <a:rPr lang="en-CA" sz="1800" b="1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[VALUE]</a:t>
                    </a:fld>
                    <a:r>
                      <a:rPr lang="en-CA" sz="1800" b="1" dirty="0">
                        <a:solidFill>
                          <a:schemeClr val="bg1"/>
                        </a:solidFill>
                      </a:rPr>
                      <a:t>%</a:t>
                    </a:r>
                  </a:p>
                  <a:p>
                    <a:pPr>
                      <a:defRPr/>
                    </a:pPr>
                    <a:r>
                      <a:rPr lang="en-CA" sz="1200" b="0" i="1" dirty="0">
                        <a:solidFill>
                          <a:schemeClr val="bg1"/>
                        </a:solidFill>
                      </a:rPr>
                      <a:t>Between 50 and 74%</a:t>
                    </a:r>
                  </a:p>
                  <a:p>
                    <a:pPr>
                      <a:defRPr/>
                    </a:pPr>
                    <a:r>
                      <a:rPr lang="en-CA" sz="1200" b="0" i="1" dirty="0">
                        <a:solidFill>
                          <a:schemeClr val="bg1"/>
                        </a:solidFill>
                      </a:rPr>
                      <a:t>of my cases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7165789359203"/>
                      <c:h val="0.194239040142153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F7-4276-9BC5-D01A8BABF969}"/>
                </c:ext>
              </c:extLst>
            </c:dLbl>
            <c:dLbl>
              <c:idx val="2"/>
              <c:layout>
                <c:manualLayout>
                  <c:x val="-0.11108412215621062"/>
                  <c:y val="8.53852863088584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AA789E-C19E-422B-941B-9F0A70FE8C8E}" type="VALUE">
                      <a:rPr lang="en-CA" sz="1800" b="1" smtClean="0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97" b="0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CA" sz="1800" b="1" dirty="0">
                        <a:solidFill>
                          <a:schemeClr val="bg1"/>
                        </a:solidFill>
                      </a:rPr>
                      <a:t>%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CA" sz="1400" b="0" i="1" u="none" strike="noStrike" kern="1200" baseline="0" dirty="0">
                        <a:solidFill>
                          <a:schemeClr val="bg1"/>
                        </a:solidFill>
                      </a:rPr>
                      <a:t>25-49%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CA" sz="1400" b="0" i="1" u="none" strike="noStrike" kern="1200" baseline="0" dirty="0">
                        <a:solidFill>
                          <a:schemeClr val="bg1"/>
                        </a:solidFill>
                      </a:rPr>
                      <a:t>of my cases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C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35984517086879"/>
                      <c:h val="0.16304345899851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BF7-4276-9BC5-D01A8BABF969}"/>
                </c:ext>
              </c:extLst>
            </c:dLbl>
            <c:dLbl>
              <c:idx val="3"/>
              <c:layout>
                <c:manualLayout>
                  <c:x val="-1.080656988086872E-2"/>
                  <c:y val="-2.8275133219053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80A21D-9C07-499D-A410-82DECBB5C7AE}" type="VALUE">
                      <a:rPr lang="en-CA" sz="180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[VALUE]</a:t>
                    </a:fld>
                    <a:r>
                      <a:rPr lang="en-CA" sz="1800" dirty="0">
                        <a:solidFill>
                          <a:schemeClr val="bg1"/>
                        </a:solidFill>
                      </a:rPr>
                      <a:t>%</a:t>
                    </a:r>
                  </a:p>
                  <a:p>
                    <a:pPr>
                      <a:defRPr/>
                    </a:pPr>
                    <a:r>
                      <a:rPr lang="en-CA" sz="1200" b="0" dirty="0">
                        <a:solidFill>
                          <a:schemeClr val="bg1"/>
                        </a:solidFill>
                      </a:rPr>
                      <a:t>&lt; 25% of my cases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09301950974539"/>
                      <c:h val="0.129852936874485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BF7-4276-9BC5-D01A8BABF9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&gt; 75% of cases</c:v>
                </c:pt>
                <c:pt idx="1">
                  <c:v>50 - 74% of cases</c:v>
                </c:pt>
                <c:pt idx="2">
                  <c:v>25 - 49% of cases</c:v>
                </c:pt>
                <c:pt idx="3">
                  <c:v>1 - 24% of cases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52</c:v>
                </c:pt>
                <c:pt idx="2">
                  <c:v>18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F7-4276-9BC5-D01A8BABF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E183-905C-4111-843F-16EBA88351C1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F095-AB2D-4932-9627-3F093E0499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E183-905C-4111-843F-16EBA88351C1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F095-AB2D-4932-9627-3F093E0499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E183-905C-4111-843F-16EBA88351C1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F095-AB2D-4932-9627-3F093E0499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E183-905C-4111-843F-16EBA88351C1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F095-AB2D-4932-9627-3F093E0499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E183-905C-4111-843F-16EBA88351C1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F095-AB2D-4932-9627-3F093E0499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E183-905C-4111-843F-16EBA88351C1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F095-AB2D-4932-9627-3F093E0499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E183-905C-4111-843F-16EBA88351C1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F095-AB2D-4932-9627-3F093E0499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E183-905C-4111-843F-16EBA88351C1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F095-AB2D-4932-9627-3F093E0499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E183-905C-4111-843F-16EBA88351C1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F095-AB2D-4932-9627-3F093E0499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E183-905C-4111-843F-16EBA88351C1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F095-AB2D-4932-9627-3F093E0499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E183-905C-4111-843F-16EBA88351C1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F095-AB2D-4932-9627-3F093E0499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7E183-905C-4111-843F-16EBA88351C1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4F095-AB2D-4932-9627-3F093E0499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12192000" cy="2667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“The Customer Is Always Right(?)”</a:t>
            </a:r>
            <a:br>
              <a:rPr lang="en-US" sz="41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NADN Survey of Litigators, Sep 2020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C000"/>
                </a:solidFill>
              </a:rPr>
              <a:t>6 months on, what do litigators think…?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F8B22-7D24-41B1-8E33-180D692B5D4E}"/>
              </a:ext>
            </a:extLst>
          </p:cNvPr>
          <p:cNvSpPr txBox="1"/>
          <p:nvPr/>
        </p:nvSpPr>
        <p:spPr>
          <a:xfrm>
            <a:off x="1447800" y="15240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200" b="1" dirty="0">
                <a:solidFill>
                  <a:schemeClr val="bg1"/>
                </a:solidFill>
              </a:rPr>
              <a:t>Question 4</a:t>
            </a:r>
            <a:r>
              <a:rPr lang="en-CA" sz="2200" dirty="0">
                <a:solidFill>
                  <a:schemeClr val="bg1"/>
                </a:solidFill>
              </a:rPr>
              <a:t>: </a:t>
            </a:r>
            <a:r>
              <a:rPr lang="en-CA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(If declaring in previous question that they plan to do some online)</a:t>
            </a:r>
          </a:p>
          <a:p>
            <a:pPr lvl="0"/>
            <a:r>
              <a:rPr lang="en-CA" sz="2200" i="1" dirty="0">
                <a:solidFill>
                  <a:schemeClr val="bg1"/>
                </a:solidFill>
              </a:rPr>
              <a:t>Once the pandemic is over – what % of your mediations/arbitrations would you </a:t>
            </a:r>
            <a:r>
              <a:rPr lang="en-CA" sz="2200" i="1" u="sng" dirty="0">
                <a:solidFill>
                  <a:schemeClr val="bg1"/>
                </a:solidFill>
              </a:rPr>
              <a:t>LIKE</a:t>
            </a:r>
            <a:r>
              <a:rPr lang="en-CA" sz="2200" i="1" dirty="0">
                <a:solidFill>
                  <a:schemeClr val="bg1"/>
                </a:solidFill>
              </a:rPr>
              <a:t> to attend online, rather than in-person?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E25E6C-A1FB-42EF-A7B9-2F40116D4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038170"/>
              </p:ext>
            </p:extLst>
          </p:nvPr>
        </p:nvGraphicFramePr>
        <p:xfrm>
          <a:off x="609600" y="2286000"/>
          <a:ext cx="10553700" cy="5366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413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FFC000"/>
                </a:solidFill>
              </a:rPr>
              <a:t>Comments on perceived ODR Advantages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F8B22-7D24-41B1-8E33-180D692B5D4E}"/>
              </a:ext>
            </a:extLst>
          </p:cNvPr>
          <p:cNvSpPr txBox="1"/>
          <p:nvPr/>
        </p:nvSpPr>
        <p:spPr>
          <a:xfrm>
            <a:off x="1676400" y="1828800"/>
            <a:ext cx="8991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“More convenience, all round – no travel or costs, scheduling attendees much easier”</a:t>
            </a:r>
            <a:br>
              <a:rPr lang="en-US" dirty="0">
                <a:solidFill>
                  <a:schemeClr val="bg1"/>
                </a:solidFill>
              </a:rPr>
            </a:br>
            <a:endParaRPr lang="en-US" i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“Less small talk, straight down to business!”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“Claims people, adjusters are more present by video than the previous phone calls.”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“Really uncomfortable just now with social-distancing, case worked better online.”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“Ability to multi-task, do other work in downtime”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“Could continue arbitration into the evening without participants leaving for the airport”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“Degree of comfort with Zoom is high, now everyone and their kids are using it…”</a:t>
            </a:r>
          </a:p>
          <a:p>
            <a:pPr lvl="0"/>
            <a:endParaRPr lang="en-US" sz="22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2200" dirty="0">
              <a:solidFill>
                <a:schemeClr val="bg1"/>
              </a:solidFill>
            </a:endParaRPr>
          </a:p>
          <a:p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30ED82-329B-42BF-AF75-170F57C58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3405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81A599-70C7-4F81-92EE-39B2055F7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" y="-1274"/>
            <a:ext cx="12189023" cy="68580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524000" y="3810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Current NADN Membership - 1121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289828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Members in all 50 states + DC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</a:rPr>
              <a:t>Formal State Chapters with local websites in 42 States</a:t>
            </a:r>
          </a:p>
          <a:p>
            <a:pPr algn="ctr"/>
            <a:r>
              <a:rPr lang="en-US" sz="2000" i="1" dirty="0">
                <a:solidFill>
                  <a:srgbClr val="FFC000"/>
                </a:solidFill>
              </a:rPr>
              <a:t>As of Sep 23, 1002 members (89%) are primarily using Zoom to mediate/arbitrate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3774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21920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C000"/>
                </a:solidFill>
              </a:rPr>
              <a:t>ODR HAS FINALLY ARRIVED…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36FC1E-62DD-4529-AC47-BE7F2A432BC0}"/>
              </a:ext>
            </a:extLst>
          </p:cNvPr>
          <p:cNvSpPr txBox="1">
            <a:spLocks/>
          </p:cNvSpPr>
          <p:nvPr/>
        </p:nvSpPr>
        <p:spPr>
          <a:xfrm>
            <a:off x="1066800" y="1828800"/>
            <a:ext cx="100584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For years on the fringes, more often for non-litigated cases: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family disputes, small claims, domain names, eBay disputes, etc.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r>
              <a:rPr lang="en-US" sz="3700" dirty="0">
                <a:solidFill>
                  <a:srgbClr val="FFC000"/>
                </a:solidFill>
              </a:rPr>
              <a:t>Only 2% of litigators had EVER attended</a:t>
            </a:r>
            <a:br>
              <a:rPr lang="en-US" sz="3700" dirty="0">
                <a:solidFill>
                  <a:srgbClr val="FFC000"/>
                </a:solidFill>
              </a:rPr>
            </a:br>
            <a:r>
              <a:rPr lang="en-US" sz="3700" dirty="0">
                <a:solidFill>
                  <a:srgbClr val="FFC000"/>
                </a:solidFill>
              </a:rPr>
              <a:t>a mediation or arbitration by video </a:t>
            </a:r>
          </a:p>
          <a:p>
            <a:r>
              <a:rPr lang="en-US" sz="3700" dirty="0">
                <a:solidFill>
                  <a:srgbClr val="FFC000"/>
                </a:solidFill>
              </a:rPr>
              <a:t>before March 2020…</a:t>
            </a:r>
            <a:br>
              <a:rPr lang="en-US" sz="3700" dirty="0">
                <a:solidFill>
                  <a:srgbClr val="FFC000"/>
                </a:solidFill>
              </a:rPr>
            </a:br>
            <a:endParaRPr lang="en-US" sz="37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21920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C000"/>
                </a:solidFill>
              </a:rPr>
              <a:t>ODR HAS FINALLY ARRIVED…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36FC1E-62DD-4529-AC47-BE7F2A432BC0}"/>
              </a:ext>
            </a:extLst>
          </p:cNvPr>
          <p:cNvSpPr txBox="1">
            <a:spLocks/>
          </p:cNvSpPr>
          <p:nvPr/>
        </p:nvSpPr>
        <p:spPr>
          <a:xfrm>
            <a:off x="1066800" y="1371600"/>
            <a:ext cx="100584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chemeClr val="bg1"/>
                </a:solidFill>
              </a:rPr>
              <a:t>…now, almost 95% of surveyed litigators are </a:t>
            </a:r>
          </a:p>
          <a:p>
            <a:r>
              <a:rPr lang="en-US" sz="2900" dirty="0">
                <a:solidFill>
                  <a:schemeClr val="bg1"/>
                </a:solidFill>
              </a:rPr>
              <a:t>primarily attending meetings via Zoom/online. </a:t>
            </a:r>
            <a:br>
              <a:rPr lang="en-US" sz="3700" dirty="0">
                <a:solidFill>
                  <a:srgbClr val="FFC000"/>
                </a:solidFill>
              </a:rPr>
            </a:br>
            <a:endParaRPr lang="en-US" sz="3700" dirty="0">
              <a:solidFill>
                <a:srgbClr val="FFC00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CF7D05D-757B-446A-AC5F-288C328B7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690738"/>
              </p:ext>
            </p:extLst>
          </p:nvPr>
        </p:nvGraphicFramePr>
        <p:xfrm>
          <a:off x="2286000" y="2514600"/>
          <a:ext cx="7386808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36C3DCA-B9E0-4054-A5DD-1E0ED37B4CFC}"/>
              </a:ext>
            </a:extLst>
          </p:cNvPr>
          <p:cNvSpPr txBox="1">
            <a:spLocks/>
          </p:cNvSpPr>
          <p:nvPr/>
        </p:nvSpPr>
        <p:spPr>
          <a:xfrm>
            <a:off x="2438400" y="6172200"/>
            <a:ext cx="7315200" cy="40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</a:rPr>
              <a:t>* Survey conducted by SurveyMonkey, 500 litigators responded (250 DRI / 250 AAJ)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5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C000"/>
                </a:solidFill>
              </a:rPr>
              <a:t>6 months on, what do litigators think…?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F8B22-7D24-41B1-8E33-180D692B5D4E}"/>
              </a:ext>
            </a:extLst>
          </p:cNvPr>
          <p:cNvSpPr txBox="1"/>
          <p:nvPr/>
        </p:nvSpPr>
        <p:spPr>
          <a:xfrm>
            <a:off x="1447800" y="1562100"/>
            <a:ext cx="929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200" b="1" dirty="0">
                <a:solidFill>
                  <a:schemeClr val="bg1"/>
                </a:solidFill>
              </a:rPr>
              <a:t>Question 1:</a:t>
            </a:r>
          </a:p>
          <a:p>
            <a:pPr lvl="0"/>
            <a:r>
              <a:rPr lang="en-CA" sz="2200" i="1" dirty="0">
                <a:solidFill>
                  <a:schemeClr val="bg1"/>
                </a:solidFill>
              </a:rPr>
              <a:t>Generally, how would you rate your ability to </a:t>
            </a:r>
            <a:r>
              <a:rPr lang="en-CA" sz="2200" b="1" i="1" dirty="0">
                <a:solidFill>
                  <a:schemeClr val="bg1"/>
                </a:solidFill>
              </a:rPr>
              <a:t>effectively advocate </a:t>
            </a:r>
            <a:r>
              <a:rPr lang="en-CA" sz="2200" i="1" dirty="0">
                <a:solidFill>
                  <a:schemeClr val="bg1"/>
                </a:solidFill>
              </a:rPr>
              <a:t>for your client via Zoom/video platforms, as compared with traditional in-person mediations?</a:t>
            </a:r>
          </a:p>
          <a:p>
            <a:pPr lvl="0"/>
            <a:r>
              <a:rPr lang="en-CA" sz="2200" i="1" dirty="0">
                <a:solidFill>
                  <a:schemeClr val="bg1"/>
                </a:solidFill>
              </a:rPr>
              <a:t>SAME, BETTER or WORSE?</a:t>
            </a:r>
          </a:p>
          <a:p>
            <a:endParaRPr lang="en-CA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4046BB-6BD2-47EA-A2D4-49BF8E469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353951"/>
              </p:ext>
            </p:extLst>
          </p:nvPr>
        </p:nvGraphicFramePr>
        <p:xfrm>
          <a:off x="1333500" y="2895600"/>
          <a:ext cx="9525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994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C000"/>
                </a:solidFill>
              </a:rPr>
              <a:t>6 months on, what do litigators think…?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F8B22-7D24-41B1-8E33-180D692B5D4E}"/>
              </a:ext>
            </a:extLst>
          </p:cNvPr>
          <p:cNvSpPr txBox="1"/>
          <p:nvPr/>
        </p:nvSpPr>
        <p:spPr>
          <a:xfrm>
            <a:off x="1447800" y="1562100"/>
            <a:ext cx="9296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200" b="1" dirty="0">
                <a:solidFill>
                  <a:schemeClr val="bg1"/>
                </a:solidFill>
              </a:rPr>
              <a:t>Question 1:</a:t>
            </a:r>
          </a:p>
          <a:p>
            <a:pPr lvl="0"/>
            <a:r>
              <a:rPr lang="en-CA" sz="2200" i="1" dirty="0">
                <a:solidFill>
                  <a:schemeClr val="bg1"/>
                </a:solidFill>
              </a:rPr>
              <a:t>Generally, how would you rate your ability to </a:t>
            </a:r>
            <a:r>
              <a:rPr lang="en-CA" sz="2200" b="1" i="1" dirty="0">
                <a:solidFill>
                  <a:schemeClr val="bg1"/>
                </a:solidFill>
              </a:rPr>
              <a:t>effectively advocate</a:t>
            </a:r>
            <a:r>
              <a:rPr lang="en-CA" sz="2200" i="1" dirty="0">
                <a:solidFill>
                  <a:schemeClr val="bg1"/>
                </a:solidFill>
              </a:rPr>
              <a:t> for your client via Zoom/video platforms, as compared with traditional in-person mediations?</a:t>
            </a:r>
          </a:p>
          <a:p>
            <a:pPr lvl="0"/>
            <a:endParaRPr lang="en-CA" sz="2200" i="1" dirty="0">
              <a:solidFill>
                <a:schemeClr val="bg1"/>
              </a:solidFill>
            </a:endParaRPr>
          </a:p>
          <a:p>
            <a:pPr lvl="0"/>
            <a:r>
              <a:rPr lang="en-CA" sz="2200" i="1" dirty="0">
                <a:solidFill>
                  <a:schemeClr val="bg1"/>
                </a:solidFill>
              </a:rPr>
              <a:t>If WORSE, why? Common responses include:</a:t>
            </a:r>
          </a:p>
          <a:p>
            <a:pPr lvl="0"/>
            <a:endParaRPr lang="en-CA" sz="2200" i="1" dirty="0">
              <a:solidFill>
                <a:schemeClr val="bg1"/>
              </a:solidFill>
            </a:endParaRPr>
          </a:p>
          <a:p>
            <a:pPr lvl="0"/>
            <a:r>
              <a:rPr lang="en-CA" sz="2200" i="1" dirty="0">
                <a:solidFill>
                  <a:srgbClr val="FFC000"/>
                </a:solidFill>
              </a:rPr>
              <a:t>“Finding it harder to read people, non-verbal cues, </a:t>
            </a:r>
            <a:r>
              <a:rPr lang="en-CA" sz="2200" i="1" dirty="0" err="1">
                <a:solidFill>
                  <a:srgbClr val="FFC000"/>
                </a:solidFill>
              </a:rPr>
              <a:t>etc</a:t>
            </a:r>
            <a:r>
              <a:rPr lang="en-CA" sz="2200" i="1" dirty="0">
                <a:solidFill>
                  <a:srgbClr val="FFC000"/>
                </a:solidFill>
              </a:rPr>
              <a:t>”</a:t>
            </a:r>
          </a:p>
          <a:p>
            <a:pPr lvl="0"/>
            <a:r>
              <a:rPr lang="en-CA" sz="2200" i="1" dirty="0">
                <a:solidFill>
                  <a:srgbClr val="FFC000"/>
                </a:solidFill>
              </a:rPr>
              <a:t>“Need my client in the same room as me, not other side of screen”</a:t>
            </a:r>
          </a:p>
          <a:p>
            <a:pPr lvl="0"/>
            <a:r>
              <a:rPr lang="en-CA" sz="2200" i="1" dirty="0">
                <a:solidFill>
                  <a:srgbClr val="FFC000"/>
                </a:solidFill>
              </a:rPr>
              <a:t>“Miss stepping out into the hallway, casual downtime contact”</a:t>
            </a:r>
          </a:p>
          <a:p>
            <a:pPr lvl="0"/>
            <a:r>
              <a:rPr lang="en-CA" sz="2200" i="1" dirty="0">
                <a:solidFill>
                  <a:srgbClr val="FFC000"/>
                </a:solidFill>
              </a:rPr>
              <a:t>“Everyone too focused on the software, not the case”</a:t>
            </a:r>
          </a:p>
          <a:p>
            <a:pPr lvl="0"/>
            <a:r>
              <a:rPr lang="en-CA" sz="2200" i="1" dirty="0">
                <a:solidFill>
                  <a:srgbClr val="FFC000"/>
                </a:solidFill>
              </a:rPr>
              <a:t>“Can’t talk face-to-face with opposing counsel - no ‘grab a snack’ moments”</a:t>
            </a:r>
          </a:p>
          <a:p>
            <a:pPr lvl="0"/>
            <a:r>
              <a:rPr lang="en-CA" sz="2200" i="1" dirty="0">
                <a:solidFill>
                  <a:srgbClr val="FFC000"/>
                </a:solidFill>
              </a:rPr>
              <a:t>“I like to ‘head for the door’ in real mediations - can’t do that online”(!)</a:t>
            </a:r>
          </a:p>
          <a:p>
            <a:pPr lvl="0"/>
            <a:endParaRPr lang="en-CA" sz="2200" i="1" dirty="0">
              <a:solidFill>
                <a:srgbClr val="FFC000"/>
              </a:solidFill>
            </a:endParaRPr>
          </a:p>
          <a:p>
            <a:pPr lvl="0"/>
            <a:endParaRPr lang="en-CA" sz="2200" i="1" dirty="0">
              <a:solidFill>
                <a:srgbClr val="FFC000"/>
              </a:solidFill>
            </a:endParaRPr>
          </a:p>
          <a:p>
            <a:pPr lvl="0"/>
            <a:endParaRPr lang="en-CA" sz="2200" i="1" dirty="0">
              <a:solidFill>
                <a:srgbClr val="FFC000"/>
              </a:solidFill>
            </a:endParaRPr>
          </a:p>
          <a:p>
            <a:pPr lvl="0"/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9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C000"/>
                </a:solidFill>
              </a:rPr>
              <a:t>6 months on, what do litigators think…?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F8B22-7D24-41B1-8E33-180D692B5D4E}"/>
              </a:ext>
            </a:extLst>
          </p:cNvPr>
          <p:cNvSpPr txBox="1"/>
          <p:nvPr/>
        </p:nvSpPr>
        <p:spPr>
          <a:xfrm>
            <a:off x="1295400" y="1524000"/>
            <a:ext cx="960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200" b="1" dirty="0">
                <a:solidFill>
                  <a:schemeClr val="bg1"/>
                </a:solidFill>
              </a:rPr>
              <a:t>Question 2:</a:t>
            </a:r>
          </a:p>
          <a:p>
            <a:pPr lvl="0"/>
            <a:r>
              <a:rPr lang="en-CA" sz="2200" i="1" dirty="0">
                <a:solidFill>
                  <a:schemeClr val="bg1"/>
                </a:solidFill>
              </a:rPr>
              <a:t>Generally, how would you rate your </a:t>
            </a:r>
            <a:r>
              <a:rPr lang="en-CA" sz="2200" b="1" i="1" dirty="0">
                <a:solidFill>
                  <a:schemeClr val="bg1"/>
                </a:solidFill>
              </a:rPr>
              <a:t>mediator’s effectiveness in resolving disputes </a:t>
            </a:r>
            <a:r>
              <a:rPr lang="en-CA" sz="2200" i="1" dirty="0">
                <a:solidFill>
                  <a:schemeClr val="bg1"/>
                </a:solidFill>
              </a:rPr>
              <a:t>via Zoom/video platforms, as compared with traditional in-person mediations?</a:t>
            </a:r>
          </a:p>
          <a:p>
            <a:pPr lvl="0"/>
            <a:r>
              <a:rPr lang="en-CA" sz="2200" i="1" dirty="0">
                <a:solidFill>
                  <a:schemeClr val="bg1"/>
                </a:solidFill>
              </a:rPr>
              <a:t>SAME, BETTER or WORSE?</a:t>
            </a:r>
          </a:p>
          <a:p>
            <a:endParaRPr lang="en-CA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4046BB-6BD2-47EA-A2D4-49BF8E469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959080"/>
              </p:ext>
            </p:extLst>
          </p:nvPr>
        </p:nvGraphicFramePr>
        <p:xfrm>
          <a:off x="781050" y="2667000"/>
          <a:ext cx="103251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80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C000"/>
                </a:solidFill>
              </a:rPr>
              <a:t>6 months on, what do litigators think…?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F8B22-7D24-41B1-8E33-180D692B5D4E}"/>
              </a:ext>
            </a:extLst>
          </p:cNvPr>
          <p:cNvSpPr txBox="1"/>
          <p:nvPr/>
        </p:nvSpPr>
        <p:spPr>
          <a:xfrm>
            <a:off x="1447800" y="1562100"/>
            <a:ext cx="9296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200" b="1" dirty="0">
                <a:solidFill>
                  <a:schemeClr val="bg1"/>
                </a:solidFill>
              </a:rPr>
              <a:t>Question 2:</a:t>
            </a:r>
          </a:p>
          <a:p>
            <a:pPr lvl="0"/>
            <a:r>
              <a:rPr lang="en-CA" sz="2200" i="1" dirty="0">
                <a:solidFill>
                  <a:schemeClr val="bg1"/>
                </a:solidFill>
              </a:rPr>
              <a:t>Generally, how would you rate your </a:t>
            </a:r>
            <a:r>
              <a:rPr lang="en-CA" sz="2200" b="1" i="1" dirty="0">
                <a:solidFill>
                  <a:schemeClr val="bg1"/>
                </a:solidFill>
              </a:rPr>
              <a:t>mediator’s ability to resolve disputes </a:t>
            </a:r>
            <a:r>
              <a:rPr lang="en-CA" sz="2200" i="1" dirty="0">
                <a:solidFill>
                  <a:schemeClr val="bg1"/>
                </a:solidFill>
              </a:rPr>
              <a:t>via Zoom/video platforms, as compared with traditional in-person mediations?</a:t>
            </a:r>
          </a:p>
          <a:p>
            <a:pPr lvl="0"/>
            <a:r>
              <a:rPr lang="en-CA" sz="2200" i="1" dirty="0">
                <a:solidFill>
                  <a:schemeClr val="bg1"/>
                </a:solidFill>
              </a:rPr>
              <a:t>SAME, BETTER or WORSE?</a:t>
            </a:r>
          </a:p>
          <a:p>
            <a:pPr lvl="0"/>
            <a:endParaRPr lang="en-CA" sz="2200" i="1" dirty="0">
              <a:solidFill>
                <a:schemeClr val="bg1"/>
              </a:solidFill>
            </a:endParaRPr>
          </a:p>
          <a:p>
            <a:pPr lvl="0"/>
            <a:r>
              <a:rPr lang="en-CA" sz="2200" i="1" dirty="0">
                <a:solidFill>
                  <a:schemeClr val="bg1"/>
                </a:solidFill>
              </a:rPr>
              <a:t>If WORSE, why? Common responses include:</a:t>
            </a:r>
          </a:p>
          <a:p>
            <a:pPr lvl="0"/>
            <a:endParaRPr lang="en-CA" sz="2200" i="1" dirty="0">
              <a:solidFill>
                <a:schemeClr val="bg1"/>
              </a:solidFill>
            </a:endParaRPr>
          </a:p>
          <a:p>
            <a:pPr lvl="0"/>
            <a:r>
              <a:rPr lang="en-CA" sz="2200" i="1" dirty="0">
                <a:solidFill>
                  <a:srgbClr val="FFC000"/>
                </a:solidFill>
              </a:rPr>
              <a:t>“Mediator couldn’t build a </a:t>
            </a:r>
            <a:r>
              <a:rPr lang="en-CA" sz="2200" i="1" dirty="0" err="1">
                <a:solidFill>
                  <a:srgbClr val="FFC000"/>
                </a:solidFill>
              </a:rPr>
              <a:t>rapore</a:t>
            </a:r>
            <a:r>
              <a:rPr lang="en-CA" sz="2200" i="1" dirty="0">
                <a:solidFill>
                  <a:srgbClr val="FFC000"/>
                </a:solidFill>
              </a:rPr>
              <a:t> with the clients as well”</a:t>
            </a:r>
          </a:p>
          <a:p>
            <a:pPr lvl="0"/>
            <a:r>
              <a:rPr lang="en-CA" sz="2200" i="1" dirty="0">
                <a:solidFill>
                  <a:srgbClr val="FFC000"/>
                </a:solidFill>
              </a:rPr>
              <a:t>“Working from home, participants were less invested, easily distracted”</a:t>
            </a:r>
          </a:p>
          <a:p>
            <a:pPr lvl="0"/>
            <a:r>
              <a:rPr lang="en-CA" sz="2200" i="1" dirty="0">
                <a:solidFill>
                  <a:srgbClr val="FFC000"/>
                </a:solidFill>
              </a:rPr>
              <a:t>“Found mediator less able to get the claimant to budge on their figure.”</a:t>
            </a:r>
          </a:p>
          <a:p>
            <a:pPr lvl="0"/>
            <a:r>
              <a:rPr lang="en-CA" sz="2200" i="1" dirty="0">
                <a:solidFill>
                  <a:srgbClr val="FFC000"/>
                </a:solidFill>
              </a:rPr>
              <a:t>“Mediator nervous the whole time of hitting a wrong button!”</a:t>
            </a:r>
          </a:p>
          <a:p>
            <a:pPr lvl="0"/>
            <a:r>
              <a:rPr lang="en-CA" sz="2200" i="1" dirty="0">
                <a:solidFill>
                  <a:srgbClr val="FFC000"/>
                </a:solidFill>
              </a:rPr>
              <a:t>“Can’t talk face-to-face with opposing counsel - no ‘grab a snack’ moments”</a:t>
            </a:r>
          </a:p>
          <a:p>
            <a:pPr lvl="0"/>
            <a:endParaRPr lang="en-CA" sz="2200" i="1" dirty="0">
              <a:solidFill>
                <a:srgbClr val="FFC000"/>
              </a:solidFill>
            </a:endParaRPr>
          </a:p>
          <a:p>
            <a:pPr lvl="0"/>
            <a:endParaRPr lang="en-CA" sz="2200" i="1" dirty="0">
              <a:solidFill>
                <a:srgbClr val="FFC000"/>
              </a:solidFill>
            </a:endParaRPr>
          </a:p>
          <a:p>
            <a:pPr lvl="0"/>
            <a:endParaRPr lang="en-CA" sz="2200" i="1" dirty="0">
              <a:solidFill>
                <a:srgbClr val="FFC000"/>
              </a:solidFill>
            </a:endParaRPr>
          </a:p>
          <a:p>
            <a:pPr lvl="0"/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5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C000"/>
                </a:solidFill>
              </a:rPr>
              <a:t>6 months on, what do litigators think…?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F8B22-7D24-41B1-8E33-180D692B5D4E}"/>
              </a:ext>
            </a:extLst>
          </p:cNvPr>
          <p:cNvSpPr txBox="1"/>
          <p:nvPr/>
        </p:nvSpPr>
        <p:spPr>
          <a:xfrm>
            <a:off x="1447800" y="15621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200" b="1" dirty="0">
                <a:solidFill>
                  <a:schemeClr val="bg1"/>
                </a:solidFill>
              </a:rPr>
              <a:t>Question 3:</a:t>
            </a:r>
          </a:p>
          <a:p>
            <a:pPr lvl="0"/>
            <a:r>
              <a:rPr lang="en-CA" sz="2200" i="1" dirty="0">
                <a:solidFill>
                  <a:schemeClr val="bg1"/>
                </a:solidFill>
              </a:rPr>
              <a:t>Once the pandemic is over – would you be likely to consider using Zoom/video platforms for some of your mediations/arbitrations?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E25E6C-A1FB-42EF-A7B9-2F40116D4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61456"/>
              </p:ext>
            </p:extLst>
          </p:nvPr>
        </p:nvGraphicFramePr>
        <p:xfrm>
          <a:off x="1676400" y="2438400"/>
          <a:ext cx="8572500" cy="497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3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5630</TotalTime>
  <Words>750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“The Customer Is Always Right(?)” NADN Survey of Litigators, Sep 2020 </vt:lpstr>
      <vt:lpstr>PowerPoint Presentation</vt:lpstr>
      <vt:lpstr>ODR HAS FINALLY ARRIVED…</vt:lpstr>
      <vt:lpstr>ODR HAS FINALLY ARRIVED…</vt:lpstr>
      <vt:lpstr>6 months on, what do litigators think…?</vt:lpstr>
      <vt:lpstr>6 months on, what do litigators think…?</vt:lpstr>
      <vt:lpstr>6 months on, what do litigators think…?</vt:lpstr>
      <vt:lpstr>6 months on, what do litigators think…?</vt:lpstr>
      <vt:lpstr>6 months on, what do litigators think…?</vt:lpstr>
      <vt:lpstr>6 months on, what do litigators think…?</vt:lpstr>
      <vt:lpstr>Comments on perceived ODR Advantages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Darren Lee</dc:creator>
  <cp:lastModifiedBy>Darren Lee</cp:lastModifiedBy>
  <cp:revision>760</cp:revision>
  <dcterms:created xsi:type="dcterms:W3CDTF">2013-07-24T21:00:45Z</dcterms:created>
  <dcterms:modified xsi:type="dcterms:W3CDTF">2020-09-23T19:47:06Z</dcterms:modified>
</cp:coreProperties>
</file>